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058400" cx="18288000"/>
  <p:notesSz cx="6858000" cy="9144000"/>
  <p:embeddedFontLst>
    <p:embeddedFont>
      <p:font typeface="Space Mono"/>
      <p:regular r:id="rId18"/>
      <p:bold r:id="rId19"/>
      <p:italic r:id="rId20"/>
      <p:boldItalic r:id="rId21"/>
    </p:embeddedFont>
    <p:embeddedFont>
      <p:font typeface="Rubik Light"/>
      <p:regular r:id="rId22"/>
      <p:bold r:id="rId23"/>
      <p:italic r:id="rId24"/>
      <p:boldItalic r:id="rId25"/>
    </p:embeddedFont>
    <p:embeddedFont>
      <p:font typeface="Inter"/>
      <p:regular r:id="rId26"/>
      <p:bold r:id="rId27"/>
    </p:embeddedFont>
    <p:embeddedFont>
      <p:font typeface="Rubik SemiBold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Space Grotesk"/>
      <p:regular r:id="rId36"/>
      <p:bold r:id="rId37"/>
    </p:embeddedFont>
    <p:embeddedFont>
      <p:font typeface="Inter Black"/>
      <p:bold r:id="rId38"/>
    </p:embeddedFont>
    <p:embeddedFont>
      <p:font typeface="Rubik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Space Grotesk Medium"/>
      <p:regular r:id="rId47"/>
      <p:bold r:id="rId48"/>
    </p:embeddedFont>
    <p:embeddedFont>
      <p:font typeface="Rubik"/>
      <p:regular r:id="rId49"/>
      <p:bold r:id="rId50"/>
      <p:italic r:id="rId51"/>
      <p:boldItalic r:id="rId52"/>
    </p:embeddedFont>
    <p:embeddedFont>
      <p:font typeface="Inter Medium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812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812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bold.fntdata"/><Relationship Id="rId42" Type="http://schemas.openxmlformats.org/officeDocument/2006/relationships/font" Target="fonts/RubikMedium-boldItalic.fntdata"/><Relationship Id="rId41" Type="http://schemas.openxmlformats.org/officeDocument/2006/relationships/font" Target="fonts/Rubik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paceGroteskMedium-bold.fntdata"/><Relationship Id="rId47" Type="http://schemas.openxmlformats.org/officeDocument/2006/relationships/font" Target="fonts/SpaceGroteskMedium-regular.fntdata"/><Relationship Id="rId49" Type="http://schemas.openxmlformats.org/officeDocument/2006/relationships/font" Target="fonts/Rubi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SemiBold-boldItalic.fntdata"/><Relationship Id="rId30" Type="http://schemas.openxmlformats.org/officeDocument/2006/relationships/font" Target="fonts/RubikSemiBold-italic.fntdata"/><Relationship Id="rId33" Type="http://schemas.openxmlformats.org/officeDocument/2006/relationships/font" Target="fonts/RobotoMono-bold.fntdata"/><Relationship Id="rId32" Type="http://schemas.openxmlformats.org/officeDocument/2006/relationships/font" Target="fonts/RobotoMono-regular.fntdata"/><Relationship Id="rId35" Type="http://schemas.openxmlformats.org/officeDocument/2006/relationships/font" Target="fonts/RobotoMono-boldItalic.fntdata"/><Relationship Id="rId34" Type="http://schemas.openxmlformats.org/officeDocument/2006/relationships/font" Target="fonts/RobotoMono-italic.fntdata"/><Relationship Id="rId37" Type="http://schemas.openxmlformats.org/officeDocument/2006/relationships/font" Target="fonts/SpaceGrotesk-bold.fntdata"/><Relationship Id="rId36" Type="http://schemas.openxmlformats.org/officeDocument/2006/relationships/font" Target="fonts/SpaceGrotesk-regular.fntdata"/><Relationship Id="rId39" Type="http://schemas.openxmlformats.org/officeDocument/2006/relationships/font" Target="fonts/RubikMedium-regular.fntdata"/><Relationship Id="rId38" Type="http://schemas.openxmlformats.org/officeDocument/2006/relationships/font" Target="fonts/InterBlack-bold.fntdata"/><Relationship Id="rId20" Type="http://schemas.openxmlformats.org/officeDocument/2006/relationships/font" Target="fonts/SpaceMono-italic.fntdata"/><Relationship Id="rId22" Type="http://schemas.openxmlformats.org/officeDocument/2006/relationships/font" Target="fonts/RubikLight-regular.fntdata"/><Relationship Id="rId21" Type="http://schemas.openxmlformats.org/officeDocument/2006/relationships/font" Target="fonts/SpaceMono-boldItalic.fntdata"/><Relationship Id="rId24" Type="http://schemas.openxmlformats.org/officeDocument/2006/relationships/font" Target="fonts/RubikLight-italic.fntdata"/><Relationship Id="rId23" Type="http://schemas.openxmlformats.org/officeDocument/2006/relationships/font" Target="fonts/RubikLight-bold.fntdata"/><Relationship Id="rId26" Type="http://schemas.openxmlformats.org/officeDocument/2006/relationships/font" Target="fonts/Inter-regular.fntdata"/><Relationship Id="rId25" Type="http://schemas.openxmlformats.org/officeDocument/2006/relationships/font" Target="fonts/RubikLight-boldItalic.fntdata"/><Relationship Id="rId28" Type="http://schemas.openxmlformats.org/officeDocument/2006/relationships/font" Target="fonts/RubikSemiBold-regular.fntdata"/><Relationship Id="rId27" Type="http://schemas.openxmlformats.org/officeDocument/2006/relationships/font" Target="fonts/Inter-bold.fntdata"/><Relationship Id="rId29" Type="http://schemas.openxmlformats.org/officeDocument/2006/relationships/font" Target="fonts/RubikSemiBold-bold.fntdata"/><Relationship Id="rId51" Type="http://schemas.openxmlformats.org/officeDocument/2006/relationships/font" Target="fonts/Rubik-italic.fntdata"/><Relationship Id="rId50" Type="http://schemas.openxmlformats.org/officeDocument/2006/relationships/font" Target="fonts/Rubik-bold.fntdata"/><Relationship Id="rId53" Type="http://schemas.openxmlformats.org/officeDocument/2006/relationships/font" Target="fonts/InterMedium-regular.fntdata"/><Relationship Id="rId52" Type="http://schemas.openxmlformats.org/officeDocument/2006/relationships/font" Target="fonts/Rubik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Inter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SpaceMono-bold.fntdata"/><Relationship Id="rId18" Type="http://schemas.openxmlformats.org/officeDocument/2006/relationships/font" Target="fonts/SpaceMon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33803841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33803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8ee294d78_1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8ee294d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4833803841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48338038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4833803841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48338038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42cba2ce_1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42cba2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a024f88c_0_4889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a024f88c_0_4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8ee294d78_1_2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8ee294d7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9a024f88c_0_485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9a024f88c_0_4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b905f60b8_0_342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b905f60b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Recommended Duration: </a:t>
            </a:r>
            <a:r>
              <a:rPr lang="en"/>
              <a:t>15 minutes per worksheet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Pro-tip: </a:t>
            </a:r>
            <a:r>
              <a:rPr lang="en"/>
              <a:t>F</a:t>
            </a:r>
            <a:r>
              <a:rPr lang="en"/>
              <a:t>acilitators</a:t>
            </a:r>
            <a:r>
              <a:rPr lang="en"/>
              <a:t> can spend 10 minutes interviewing representative agents using prompts in this worksheet, and leave 5 minutes for open questions from other participants.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-- Worksheet Instructions --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Agent: </a:t>
            </a:r>
            <a:r>
              <a:rPr i="1" lang="en"/>
              <a:t>Write the job role of the agent. Add descriptions if necessary.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Rank Data Fluency using the following scale: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 fluency: No data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Limited fluency: Basic understanding of the concepts represented in the data (conversational)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Average fluency: Ability to speak, write and engage in the data and its use cases (literate)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High fluency: Competent in designing and developing projects around data or applying transformations onto the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Expert fluency: Strongly capable in understanding, manipulating and utilizing data across many domains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Domain (of Expertise): </a:t>
            </a:r>
            <a:r>
              <a:rPr i="1" lang="en"/>
              <a:t>Specify the domain, industry, or specialization of the agent.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Rank Domain Expertise using the following scale: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 Expertise: Zero knowledge in domain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Novice: Just starting to know about general issues or want to gain insight on some topic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Intermediate: Can answer general questions and have some basic domain concepts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Professional: Can answer and discuss domain specific topics well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Expert: Highly informative and can timely answer critical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are the top 3 tasks that the agent will use the dataset for? </a:t>
            </a:r>
            <a:r>
              <a:rPr i="1" lang="en"/>
              <a:t>Assuming that they do use the dataset, describe the top three tasks that the agent might use the dataset for.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are the top 3 tasks that the agent will use the Data Card for? </a:t>
            </a:r>
            <a:r>
              <a:rPr i="1" lang="en"/>
              <a:t>Assuming that they do not use the dataset, describe the top three tasks that the agent might use the Data Card for.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are the agent’s specific needs being uniquely addressed...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Dataset? </a:t>
            </a:r>
            <a:r>
              <a:rPr i="1" lang="en"/>
              <a:t>Describe aspects of that dataset that will uniquely meet the needs of the agent, or are critical to the dataset tasks specified in the Top 3 Tasks.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Data Card? </a:t>
            </a:r>
            <a:r>
              <a:rPr i="1" lang="en"/>
              <a:t>Describe aspects of that Data Card that will uniquely fulfill the needs of the agent, or are critical to the Data Card tasks specified in the Top 3 Tasks. </a:t>
            </a:r>
            <a:endParaRPr i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b905f60b8_0_50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b905f60b8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b905f60b8_0_541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b905f60b8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b905f60b8_0_577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b905f60b8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4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Checklist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98" name="Google Shape;498;p54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YOU SHOULD NOW HAVE DETAILED AUDIENCE DESCRIPTIONS THAT CAPTURE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How agents might use your Datasets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How agents might use your Data Cards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Agent’s fluency with working with Data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Agent’s domain knowledge and expertise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915975" y="3636067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00" name="Google Shape;500;p54"/>
          <p:cNvSpPr/>
          <p:nvPr/>
        </p:nvSpPr>
        <p:spPr>
          <a:xfrm>
            <a:off x="915975" y="4710009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01" name="Google Shape;501;p54"/>
          <p:cNvSpPr/>
          <p:nvPr/>
        </p:nvSpPr>
        <p:spPr>
          <a:xfrm>
            <a:off x="915975" y="5860150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915975" y="6934092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5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6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5" name="Google Shape;51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55434" r="25530" t="0"/>
          <a:stretch/>
        </p:blipFill>
        <p:spPr>
          <a:xfrm>
            <a:off x="76200" y="0"/>
            <a:ext cx="3481248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on Agents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an advanced activity for teams who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"/>
              <a:buAutoNum type="alphaLcParenBoth"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Do not yet know the needs of their audience groups.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ubik"/>
              <a:buAutoNum type="alphaLcParenBoth"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Want to validate their target audiences’ needs and groups.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 handy  personas and archetypes of your agents as they relate to your dataset(s) and Data Card(s)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Interview individuals who represent your agents and answer questions using the persona worksheet.</a:t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Personas that describe your agents’ proficiency, uses for datasets and Data Card(s) that can be referenced when creating Data Cards.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Advanced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Agents have varying abilities to understand dataset documentation</a:t>
            </a:r>
            <a:endParaRPr sz="3600"/>
          </a:p>
        </p:txBody>
      </p:sp>
      <p:sp>
        <p:nvSpPr>
          <p:cNvPr id="321" name="Google Shape;321;p49"/>
          <p:cNvSpPr/>
          <p:nvPr/>
        </p:nvSpPr>
        <p:spPr>
          <a:xfrm>
            <a:off x="1020500" y="4178350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No fluency: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No data experience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49"/>
          <p:cNvSpPr/>
          <p:nvPr/>
        </p:nvSpPr>
        <p:spPr>
          <a:xfrm>
            <a:off x="1020500" y="5217171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Limited fluency: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Basic understanding of the concepts represented in the data (conversational)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1020500" y="6255992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Average fluency: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Ability to speak, write and engage in the data and its use cases (literate)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1020500" y="7294813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fluency: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Competent in designing and developing projects around data or applying transformations onto the data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1020500" y="8333634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Expert fluency: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Strongly capable in understanding, manipulating and utilizing data across many domains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9556450" y="4178350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No Expertise: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Zero knowledge in domain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9556450" y="5217171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Novice: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Basic knowledge about general issues or wants to gain insight on some topic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49"/>
          <p:cNvSpPr/>
          <p:nvPr/>
        </p:nvSpPr>
        <p:spPr>
          <a:xfrm>
            <a:off x="9556450" y="6255992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Intermediate: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Can answer general questions and have some basic domain concepts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9556450" y="7294813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Professional: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Can answer and discuss domain specific topics well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49"/>
          <p:cNvSpPr/>
          <p:nvPr/>
        </p:nvSpPr>
        <p:spPr>
          <a:xfrm>
            <a:off x="9556450" y="8333634"/>
            <a:ext cx="8041200" cy="103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Expert: 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Highly informative and can timely answer critical questions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49"/>
          <p:cNvSpPr/>
          <p:nvPr/>
        </p:nvSpPr>
        <p:spPr>
          <a:xfrm>
            <a:off x="685800" y="4486450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1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2" name="Google Shape;332;p49"/>
          <p:cNvSpPr/>
          <p:nvPr/>
        </p:nvSpPr>
        <p:spPr>
          <a:xfrm>
            <a:off x="685800" y="5525271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2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685800" y="6564092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3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685800" y="7602913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4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685800" y="8641734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5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9217150" y="4486450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1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9217150" y="5525271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2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9217150" y="6564092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3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9" name="Google Shape;339;p49"/>
          <p:cNvSpPr/>
          <p:nvPr/>
        </p:nvSpPr>
        <p:spPr>
          <a:xfrm>
            <a:off x="9217150" y="7602913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4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40" name="Google Shape;340;p49"/>
          <p:cNvSpPr/>
          <p:nvPr/>
        </p:nvSpPr>
        <p:spPr>
          <a:xfrm>
            <a:off x="9217150" y="8641734"/>
            <a:ext cx="432300" cy="422700"/>
          </a:xfrm>
          <a:prstGeom prst="ellipse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5</a:t>
            </a:r>
            <a:endParaRPr sz="2600">
              <a:solidFill>
                <a:schemeClr val="accen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41" name="Google Shape;341;p49"/>
          <p:cNvSpPr/>
          <p:nvPr/>
        </p:nvSpPr>
        <p:spPr>
          <a:xfrm>
            <a:off x="681100" y="1733009"/>
            <a:ext cx="8380500" cy="2472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DATA FLUENCY</a:t>
            </a:r>
            <a:br>
              <a:rPr lang="en" sz="2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––</a:t>
            </a:r>
            <a:br>
              <a:rPr b="1" lang="en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is the familiarity and comfort that agents have with data, either in or outside of their domain of expertise.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9"/>
          <p:cNvSpPr/>
          <p:nvPr/>
        </p:nvSpPr>
        <p:spPr>
          <a:xfrm>
            <a:off x="9217150" y="1733009"/>
            <a:ext cx="8380500" cy="2472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DOMAIN EXPERTISE</a:t>
            </a:r>
            <a:br>
              <a:rPr lang="en" sz="2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––</a:t>
            </a:r>
            <a:br>
              <a:rPr b="1" lang="en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implies knowledge and understanding of the essential aspects of a specific field of inquiry, in the domain of the dataset.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/>
          <p:nvPr/>
        </p:nvSpPr>
        <p:spPr>
          <a:xfrm>
            <a:off x="685825" y="1611183"/>
            <a:ext cx="41148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Agent name/role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8" name="Google Shape;348;p50"/>
          <p:cNvSpPr/>
          <p:nvPr/>
        </p:nvSpPr>
        <p:spPr>
          <a:xfrm>
            <a:off x="4946900" y="1611183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1)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50"/>
          <p:cNvSpPr/>
          <p:nvPr/>
        </p:nvSpPr>
        <p:spPr>
          <a:xfrm>
            <a:off x="838225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1645350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50"/>
          <p:cNvSpPr/>
          <p:nvPr/>
        </p:nvSpPr>
        <p:spPr>
          <a:xfrm>
            <a:off x="2452476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50"/>
          <p:cNvSpPr/>
          <p:nvPr/>
        </p:nvSpPr>
        <p:spPr>
          <a:xfrm>
            <a:off x="3259601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50"/>
          <p:cNvSpPr/>
          <p:nvPr/>
        </p:nvSpPr>
        <p:spPr>
          <a:xfrm>
            <a:off x="4066726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699025" y="4935117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2822975" y="4935117"/>
            <a:ext cx="197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6" name="Google Shape;356;p50"/>
          <p:cNvSpPr/>
          <p:nvPr/>
        </p:nvSpPr>
        <p:spPr>
          <a:xfrm>
            <a:off x="833650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50"/>
          <p:cNvSpPr/>
          <p:nvPr/>
        </p:nvSpPr>
        <p:spPr>
          <a:xfrm>
            <a:off x="1640775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50"/>
          <p:cNvSpPr/>
          <p:nvPr/>
        </p:nvSpPr>
        <p:spPr>
          <a:xfrm>
            <a:off x="2447901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50"/>
          <p:cNvSpPr/>
          <p:nvPr/>
        </p:nvSpPr>
        <p:spPr>
          <a:xfrm>
            <a:off x="3255026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50"/>
          <p:cNvSpPr/>
          <p:nvPr/>
        </p:nvSpPr>
        <p:spPr>
          <a:xfrm>
            <a:off x="4062151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50"/>
          <p:cNvSpPr txBox="1"/>
          <p:nvPr/>
        </p:nvSpPr>
        <p:spPr>
          <a:xfrm>
            <a:off x="699025" y="8976932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Expertise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2" name="Google Shape;362;p50"/>
          <p:cNvSpPr txBox="1"/>
          <p:nvPr/>
        </p:nvSpPr>
        <p:spPr>
          <a:xfrm>
            <a:off x="2822963" y="8976932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3" name="Google Shape;363;p50"/>
          <p:cNvSpPr/>
          <p:nvPr/>
        </p:nvSpPr>
        <p:spPr>
          <a:xfrm>
            <a:off x="4946900" y="4265359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2)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50"/>
          <p:cNvSpPr/>
          <p:nvPr/>
        </p:nvSpPr>
        <p:spPr>
          <a:xfrm>
            <a:off x="4946900" y="6919535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3)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50"/>
          <p:cNvSpPr/>
          <p:nvPr/>
        </p:nvSpPr>
        <p:spPr>
          <a:xfrm>
            <a:off x="9225850" y="1611183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1)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50"/>
          <p:cNvSpPr/>
          <p:nvPr/>
        </p:nvSpPr>
        <p:spPr>
          <a:xfrm>
            <a:off x="9225850" y="4265359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2)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50"/>
          <p:cNvSpPr/>
          <p:nvPr/>
        </p:nvSpPr>
        <p:spPr>
          <a:xfrm>
            <a:off x="9225850" y="6919535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3)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50"/>
          <p:cNvSpPr/>
          <p:nvPr/>
        </p:nvSpPr>
        <p:spPr>
          <a:xfrm>
            <a:off x="13486925" y="1611183"/>
            <a:ext cx="4114800" cy="37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 by the dataset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50"/>
          <p:cNvSpPr/>
          <p:nvPr/>
        </p:nvSpPr>
        <p:spPr>
          <a:xfrm>
            <a:off x="13486925" y="5530235"/>
            <a:ext cx="4114800" cy="384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 by the Data Card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50"/>
          <p:cNvSpPr/>
          <p:nvPr/>
        </p:nvSpPr>
        <p:spPr>
          <a:xfrm>
            <a:off x="685825" y="6091581"/>
            <a:ext cx="4114800" cy="13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Specify the agent’s domain of expertise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685825" y="5492089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Domain (of Expertise)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2" name="Google Shape;372;p50"/>
          <p:cNvSpPr txBox="1"/>
          <p:nvPr/>
        </p:nvSpPr>
        <p:spPr>
          <a:xfrm>
            <a:off x="680625" y="3669686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Data Fluency: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685800" y="7692035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Domain Expertise: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4" name="Google Shape;374;p50"/>
          <p:cNvSpPr txBox="1"/>
          <p:nvPr/>
        </p:nvSpPr>
        <p:spPr>
          <a:xfrm>
            <a:off x="680625" y="2738032"/>
            <a:ext cx="4114800" cy="9318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Proficiency</a:t>
            </a:r>
            <a:endParaRPr sz="2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5" name="Google Shape;375;p50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Agent</a:t>
            </a:r>
            <a:endParaRPr sz="2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4955475" y="685800"/>
            <a:ext cx="41016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What are the top 3 tasks that the agent will use the dataset for?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1347767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How are the agent’s specific needs being uniquely addressed...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9217150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What are the top 3 tasks that the agent will use the Data Card for?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9" name="Google Shape;379;p50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Duplicate this for each prioritized agent. </a:t>
            </a:r>
            <a:b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Refer to the speaker notes for instructions. We recommend involving individuals who are representative of these agents when filling this out.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0" name="Google Shape;380;p50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/>
          <p:nvPr/>
        </p:nvSpPr>
        <p:spPr>
          <a:xfrm>
            <a:off x="685825" y="1611183"/>
            <a:ext cx="41148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Product SWE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685825" y="683625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Agent</a:t>
            </a:r>
            <a:endParaRPr sz="2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7" name="Google Shape;387;p51"/>
          <p:cNvSpPr/>
          <p:nvPr/>
        </p:nvSpPr>
        <p:spPr>
          <a:xfrm>
            <a:off x="4946900" y="1611183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Create pipelines from data to product.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4955475" y="683625"/>
            <a:ext cx="41016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What are the top 3 tasks that the agent will use the dataset for?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9" name="Google Shape;389;p51"/>
          <p:cNvSpPr txBox="1"/>
          <p:nvPr/>
        </p:nvSpPr>
        <p:spPr>
          <a:xfrm>
            <a:off x="13477675" y="683625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How are the agent’s specific needs being uniquely addressed...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0" name="Google Shape;390;p51"/>
          <p:cNvSpPr/>
          <p:nvPr/>
        </p:nvSpPr>
        <p:spPr>
          <a:xfrm>
            <a:off x="838225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51"/>
          <p:cNvSpPr/>
          <p:nvPr/>
        </p:nvSpPr>
        <p:spPr>
          <a:xfrm>
            <a:off x="1645350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51"/>
          <p:cNvSpPr/>
          <p:nvPr/>
        </p:nvSpPr>
        <p:spPr>
          <a:xfrm>
            <a:off x="2452476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51"/>
          <p:cNvSpPr/>
          <p:nvPr/>
        </p:nvSpPr>
        <p:spPr>
          <a:xfrm>
            <a:off x="3259601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4</a:t>
            </a:r>
            <a:endParaRPr sz="2400">
              <a:solidFill>
                <a:schemeClr val="dk2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94" name="Google Shape;394;p51"/>
          <p:cNvSpPr/>
          <p:nvPr/>
        </p:nvSpPr>
        <p:spPr>
          <a:xfrm>
            <a:off x="4066726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51"/>
          <p:cNvSpPr txBox="1"/>
          <p:nvPr/>
        </p:nvSpPr>
        <p:spPr>
          <a:xfrm>
            <a:off x="699025" y="4935117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2822975" y="4935117"/>
            <a:ext cx="197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833650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51"/>
          <p:cNvSpPr/>
          <p:nvPr/>
        </p:nvSpPr>
        <p:spPr>
          <a:xfrm>
            <a:off x="1640775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51"/>
          <p:cNvSpPr/>
          <p:nvPr/>
        </p:nvSpPr>
        <p:spPr>
          <a:xfrm>
            <a:off x="2447901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3</a:t>
            </a:r>
            <a:endParaRPr sz="2400">
              <a:solidFill>
                <a:schemeClr val="dk2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00" name="Google Shape;400;p51"/>
          <p:cNvSpPr/>
          <p:nvPr/>
        </p:nvSpPr>
        <p:spPr>
          <a:xfrm>
            <a:off x="3255026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1"/>
          <p:cNvSpPr/>
          <p:nvPr/>
        </p:nvSpPr>
        <p:spPr>
          <a:xfrm>
            <a:off x="4062151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699025" y="8976932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Expertise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2822963" y="8976932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04" name="Google Shape;404;p51"/>
          <p:cNvSpPr/>
          <p:nvPr/>
        </p:nvSpPr>
        <p:spPr>
          <a:xfrm>
            <a:off x="4946900" y="4265359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Verify and check appropriateness of data for product.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51"/>
          <p:cNvSpPr/>
          <p:nvPr/>
        </p:nvSpPr>
        <p:spPr>
          <a:xfrm>
            <a:off x="4946900" y="6919535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Deploy and stabilize use of data in product, for example, using Machine Learning.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6" name="Google Shape;406;p51"/>
          <p:cNvSpPr/>
          <p:nvPr/>
        </p:nvSpPr>
        <p:spPr>
          <a:xfrm>
            <a:off x="9225850" y="1611183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Check restrictions and licenses on Data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7" name="Google Shape;407;p51"/>
          <p:cNvSpPr txBox="1"/>
          <p:nvPr/>
        </p:nvSpPr>
        <p:spPr>
          <a:xfrm>
            <a:off x="9217150" y="683625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What are the top 3 tasks that the agent will use the Data Card for?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8" name="Google Shape;408;p51"/>
          <p:cNvSpPr/>
          <p:nvPr/>
        </p:nvSpPr>
        <p:spPr>
          <a:xfrm>
            <a:off x="9225850" y="4265359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Check for quality, including aspects such as dataset usability, how recent it is, any biases in the data, etc.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51"/>
          <p:cNvSpPr/>
          <p:nvPr/>
        </p:nvSpPr>
        <p:spPr>
          <a:xfrm>
            <a:off x="9225850" y="6919535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Reference the Data Card in launch and review processes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13486925" y="1611183"/>
            <a:ext cx="4114800" cy="37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 by the dataset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dataset helps a product feature, but at times, the data doesn’t really affect of improve the feature.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51"/>
          <p:cNvSpPr/>
          <p:nvPr/>
        </p:nvSpPr>
        <p:spPr>
          <a:xfrm>
            <a:off x="13486925" y="5530235"/>
            <a:ext cx="4114800" cy="384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 by the Data Card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Data Card makes it quick to find or assess a dataset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Data Card makes it easy to cite or reference the dataset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51"/>
          <p:cNvSpPr txBox="1"/>
          <p:nvPr/>
        </p:nvSpPr>
        <p:spPr>
          <a:xfrm>
            <a:off x="680625" y="2738032"/>
            <a:ext cx="4114800" cy="9318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Proficiency</a:t>
            </a:r>
            <a:endParaRPr sz="2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685825" y="6091581"/>
            <a:ext cx="4114800" cy="13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Product Implementation - using data in the context of products.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685825" y="5492089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Domain (of Expertise)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5" name="Google Shape;415;p51"/>
          <p:cNvSpPr txBox="1"/>
          <p:nvPr/>
        </p:nvSpPr>
        <p:spPr>
          <a:xfrm>
            <a:off x="680625" y="3669686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Data Fluency: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6" name="Google Shape;416;p51"/>
          <p:cNvSpPr txBox="1"/>
          <p:nvPr/>
        </p:nvSpPr>
        <p:spPr>
          <a:xfrm>
            <a:off x="685800" y="7692035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Domain Expertise: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2452475" y="0"/>
            <a:ext cx="1953600" cy="1212450"/>
          </a:xfrm>
          <a:prstGeom prst="flowChartOffpageConnector">
            <a:avLst/>
          </a:prstGeom>
          <a:solidFill>
            <a:srgbClr val="F439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 b="1" sz="2200">
              <a:solidFill>
                <a:srgbClr val="F1F7F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8" name="Google Shape;418;p51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an example slide. They are marked with a pink example tag.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You can choose to include in your presentation as a reference for participants.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/>
          <p:nvPr/>
        </p:nvSpPr>
        <p:spPr>
          <a:xfrm>
            <a:off x="685825" y="1611183"/>
            <a:ext cx="41148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Researcher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4946900" y="1611183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Training ML models – Processing and filtering the dataset.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838225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52"/>
          <p:cNvSpPr/>
          <p:nvPr/>
        </p:nvSpPr>
        <p:spPr>
          <a:xfrm>
            <a:off x="1645350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52"/>
          <p:cNvSpPr/>
          <p:nvPr/>
        </p:nvSpPr>
        <p:spPr>
          <a:xfrm>
            <a:off x="2452476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3259601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4066726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5</a:t>
            </a:r>
            <a:endParaRPr sz="2400">
              <a:solidFill>
                <a:schemeClr val="dk2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699025" y="4935117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31" name="Google Shape;431;p52"/>
          <p:cNvSpPr txBox="1"/>
          <p:nvPr/>
        </p:nvSpPr>
        <p:spPr>
          <a:xfrm>
            <a:off x="2822975" y="4935117"/>
            <a:ext cx="197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833650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52"/>
          <p:cNvSpPr/>
          <p:nvPr/>
        </p:nvSpPr>
        <p:spPr>
          <a:xfrm>
            <a:off x="1640775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2447901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00">
              <a:solidFill>
                <a:schemeClr val="dk2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35" name="Google Shape;435;p52"/>
          <p:cNvSpPr/>
          <p:nvPr/>
        </p:nvSpPr>
        <p:spPr>
          <a:xfrm>
            <a:off x="3255026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52"/>
          <p:cNvSpPr/>
          <p:nvPr/>
        </p:nvSpPr>
        <p:spPr>
          <a:xfrm>
            <a:off x="4062151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699025" y="8976932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Expertise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38" name="Google Shape;438;p52"/>
          <p:cNvSpPr txBox="1"/>
          <p:nvPr/>
        </p:nvSpPr>
        <p:spPr>
          <a:xfrm>
            <a:off x="2822963" y="8976932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39" name="Google Shape;439;p52"/>
          <p:cNvSpPr/>
          <p:nvPr/>
        </p:nvSpPr>
        <p:spPr>
          <a:xfrm>
            <a:off x="4946900" y="4265359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Evaluating ML models – checking the impact and metrics on ML performance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52"/>
          <p:cNvSpPr/>
          <p:nvPr/>
        </p:nvSpPr>
        <p:spPr>
          <a:xfrm>
            <a:off x="4946900" y="6919535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Analysis – investigating the data in the context of ML model performance, exploring the model using the dataset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52"/>
          <p:cNvSpPr/>
          <p:nvPr/>
        </p:nvSpPr>
        <p:spPr>
          <a:xfrm>
            <a:off x="9225850" y="1611183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access - how can the dataset be accessed correctly?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52"/>
          <p:cNvSpPr/>
          <p:nvPr/>
        </p:nvSpPr>
        <p:spPr>
          <a:xfrm>
            <a:off x="9225850" y="4265359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search - is the dataset suitable for the problem space? How does it compare to other similar datasets?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p52"/>
          <p:cNvSpPr/>
          <p:nvPr/>
        </p:nvSpPr>
        <p:spPr>
          <a:xfrm>
            <a:off x="9225850" y="6919535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Publish and share - along with research findings, or with model documentation.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" name="Google Shape;444;p52"/>
          <p:cNvSpPr/>
          <p:nvPr/>
        </p:nvSpPr>
        <p:spPr>
          <a:xfrm>
            <a:off x="13486925" y="1611183"/>
            <a:ext cx="4114800" cy="37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 by the dataset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dataset will be directly used and processed in the ML pipeline. The dataset will be able to offer insight into impact on ML performance.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52"/>
          <p:cNvSpPr/>
          <p:nvPr/>
        </p:nvSpPr>
        <p:spPr>
          <a:xfrm>
            <a:off x="13486925" y="5530235"/>
            <a:ext cx="4114800" cy="384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 by the Data Card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Data Card will be a useful audit trail for the data used in the model.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" name="Google Shape;446;p52"/>
          <p:cNvSpPr/>
          <p:nvPr/>
        </p:nvSpPr>
        <p:spPr>
          <a:xfrm>
            <a:off x="685825" y="6091581"/>
            <a:ext cx="4114800" cy="13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Usually domain of data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685825" y="5492089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Domain (of Expertise)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8" name="Google Shape;448;p52"/>
          <p:cNvSpPr txBox="1"/>
          <p:nvPr/>
        </p:nvSpPr>
        <p:spPr>
          <a:xfrm>
            <a:off x="680625" y="3669686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Data Fluency: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9" name="Google Shape;449;p52"/>
          <p:cNvSpPr txBox="1"/>
          <p:nvPr/>
        </p:nvSpPr>
        <p:spPr>
          <a:xfrm>
            <a:off x="685800" y="7692035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Domain Expertise: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52"/>
          <p:cNvSpPr txBox="1"/>
          <p:nvPr/>
        </p:nvSpPr>
        <p:spPr>
          <a:xfrm>
            <a:off x="680625" y="2738032"/>
            <a:ext cx="4114800" cy="9318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Proficiency</a:t>
            </a:r>
            <a:endParaRPr sz="2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1" name="Google Shape;451;p52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Agent</a:t>
            </a:r>
            <a:endParaRPr sz="2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2" name="Google Shape;452;p52"/>
          <p:cNvSpPr txBox="1"/>
          <p:nvPr/>
        </p:nvSpPr>
        <p:spPr>
          <a:xfrm>
            <a:off x="4955475" y="685800"/>
            <a:ext cx="41016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What are the top 3 tasks that the agent will use the dataset for?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3" name="Google Shape;453;p52"/>
          <p:cNvSpPr txBox="1"/>
          <p:nvPr/>
        </p:nvSpPr>
        <p:spPr>
          <a:xfrm>
            <a:off x="1347767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How are the agent’s specific needs being uniquely addressed...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4" name="Google Shape;454;p52"/>
          <p:cNvSpPr txBox="1"/>
          <p:nvPr/>
        </p:nvSpPr>
        <p:spPr>
          <a:xfrm>
            <a:off x="9217150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What are the top 3 tasks that the agent will use the Data Card for?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5" name="Google Shape;455;p52"/>
          <p:cNvSpPr/>
          <p:nvPr/>
        </p:nvSpPr>
        <p:spPr>
          <a:xfrm>
            <a:off x="2452475" y="0"/>
            <a:ext cx="1953600" cy="1212450"/>
          </a:xfrm>
          <a:prstGeom prst="flowChartOffpageConnector">
            <a:avLst/>
          </a:prstGeom>
          <a:solidFill>
            <a:srgbClr val="F439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 b="1" sz="2200">
              <a:solidFill>
                <a:srgbClr val="F1F7F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3"/>
          <p:cNvSpPr/>
          <p:nvPr/>
        </p:nvSpPr>
        <p:spPr>
          <a:xfrm>
            <a:off x="685825" y="1611183"/>
            <a:ext cx="41148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Legal and Privacy WG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53"/>
          <p:cNvSpPr/>
          <p:nvPr/>
        </p:nvSpPr>
        <p:spPr>
          <a:xfrm>
            <a:off x="4946900" y="1611183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Confirm adherence to legal and privacy policies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53"/>
          <p:cNvSpPr/>
          <p:nvPr/>
        </p:nvSpPr>
        <p:spPr>
          <a:xfrm>
            <a:off x="838225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53"/>
          <p:cNvSpPr/>
          <p:nvPr/>
        </p:nvSpPr>
        <p:spPr>
          <a:xfrm>
            <a:off x="1645350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p53"/>
          <p:cNvSpPr/>
          <p:nvPr/>
        </p:nvSpPr>
        <p:spPr>
          <a:xfrm>
            <a:off x="2452476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3</a:t>
            </a:r>
            <a:endParaRPr sz="2400">
              <a:solidFill>
                <a:schemeClr val="dk2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65" name="Google Shape;465;p53"/>
          <p:cNvSpPr/>
          <p:nvPr/>
        </p:nvSpPr>
        <p:spPr>
          <a:xfrm>
            <a:off x="3259601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6" name="Google Shape;466;p53"/>
          <p:cNvSpPr/>
          <p:nvPr/>
        </p:nvSpPr>
        <p:spPr>
          <a:xfrm>
            <a:off x="4066726" y="4245055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699025" y="4935117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2822975" y="4935117"/>
            <a:ext cx="197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9" name="Google Shape;469;p53"/>
          <p:cNvSpPr/>
          <p:nvPr/>
        </p:nvSpPr>
        <p:spPr>
          <a:xfrm>
            <a:off x="833650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53"/>
          <p:cNvSpPr/>
          <p:nvPr/>
        </p:nvSpPr>
        <p:spPr>
          <a:xfrm>
            <a:off x="1640775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rPr>
              <a:t>2</a:t>
            </a:r>
            <a:endParaRPr sz="2400">
              <a:solidFill>
                <a:schemeClr val="dk2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71" name="Google Shape;471;p53"/>
          <p:cNvSpPr/>
          <p:nvPr/>
        </p:nvSpPr>
        <p:spPr>
          <a:xfrm>
            <a:off x="2447901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00">
              <a:solidFill>
                <a:schemeClr val="dk2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72" name="Google Shape;472;p53"/>
          <p:cNvSpPr/>
          <p:nvPr/>
        </p:nvSpPr>
        <p:spPr>
          <a:xfrm>
            <a:off x="3255026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53"/>
          <p:cNvSpPr/>
          <p:nvPr/>
        </p:nvSpPr>
        <p:spPr>
          <a:xfrm>
            <a:off x="4062151" y="8286918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99025" y="8976932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Expertise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5" name="Google Shape;475;p53"/>
          <p:cNvSpPr txBox="1"/>
          <p:nvPr/>
        </p:nvSpPr>
        <p:spPr>
          <a:xfrm>
            <a:off x="2822963" y="8976932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6" name="Google Shape;476;p53"/>
          <p:cNvSpPr/>
          <p:nvPr/>
        </p:nvSpPr>
        <p:spPr>
          <a:xfrm>
            <a:off x="4946900" y="4265359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Help develop positions for open questions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53"/>
          <p:cNvSpPr/>
          <p:nvPr/>
        </p:nvSpPr>
        <p:spPr>
          <a:xfrm>
            <a:off x="4946900" y="6919535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Offer insight into legal, business, and social risks and mitigation strategies for datasets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53"/>
          <p:cNvSpPr/>
          <p:nvPr/>
        </p:nvSpPr>
        <p:spPr>
          <a:xfrm>
            <a:off x="9225850" y="1611183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Confirm adherence to legal and privacy policies, help develop positions for open questions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53"/>
          <p:cNvSpPr/>
          <p:nvPr/>
        </p:nvSpPr>
        <p:spPr>
          <a:xfrm>
            <a:off x="9225850" y="4265359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Manage and track and audit trail, and review when the dataset is refreshed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53"/>
          <p:cNvSpPr/>
          <p:nvPr/>
        </p:nvSpPr>
        <p:spPr>
          <a:xfrm>
            <a:off x="9225850" y="6919535"/>
            <a:ext cx="4114800" cy="24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3)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Offer insight into legal, business, and social risks and mitigation strategies for datasets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13486925" y="1611183"/>
            <a:ext cx="4114800" cy="37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 by the dataset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Address fairness guidelines in one place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53"/>
          <p:cNvSpPr/>
          <p:nvPr/>
        </p:nvSpPr>
        <p:spPr>
          <a:xfrm>
            <a:off x="13486925" y="5530235"/>
            <a:ext cx="4114800" cy="384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 by the Data Card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Data Card provides key information related to the legality and privacy of information in the dataset.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53"/>
          <p:cNvSpPr/>
          <p:nvPr/>
        </p:nvSpPr>
        <p:spPr>
          <a:xfrm>
            <a:off x="685825" y="6091581"/>
            <a:ext cx="4114800" cy="13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Usually domain of data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685825" y="5492089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Domain (of Expertise)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680625" y="3669686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Data Fluency: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6" name="Google Shape;486;p53"/>
          <p:cNvSpPr txBox="1"/>
          <p:nvPr/>
        </p:nvSpPr>
        <p:spPr>
          <a:xfrm>
            <a:off x="685800" y="7692035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Domain Expertise: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7" name="Google Shape;487;p53"/>
          <p:cNvSpPr txBox="1"/>
          <p:nvPr/>
        </p:nvSpPr>
        <p:spPr>
          <a:xfrm>
            <a:off x="680625" y="2738032"/>
            <a:ext cx="4114800" cy="9318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Proficiency</a:t>
            </a:r>
            <a:endParaRPr sz="2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Agent</a:t>
            </a:r>
            <a:endParaRPr sz="2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4955475" y="685800"/>
            <a:ext cx="41016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What are the top 3 tasks that the agent will use the dataset for?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0" name="Google Shape;490;p53"/>
          <p:cNvSpPr txBox="1"/>
          <p:nvPr/>
        </p:nvSpPr>
        <p:spPr>
          <a:xfrm>
            <a:off x="1347767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How are the agent’s specific needs being uniquely addressed...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1" name="Google Shape;491;p53"/>
          <p:cNvSpPr txBox="1"/>
          <p:nvPr/>
        </p:nvSpPr>
        <p:spPr>
          <a:xfrm>
            <a:off x="9217150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What are the top 3 tasks that the agent will use the Data Card for?</a:t>
            </a:r>
            <a:endParaRPr sz="18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2" name="Google Shape;492;p53"/>
          <p:cNvSpPr/>
          <p:nvPr/>
        </p:nvSpPr>
        <p:spPr>
          <a:xfrm>
            <a:off x="2452475" y="0"/>
            <a:ext cx="1953600" cy="1212450"/>
          </a:xfrm>
          <a:prstGeom prst="flowChartOffpageConnector">
            <a:avLst/>
          </a:prstGeom>
          <a:solidFill>
            <a:srgbClr val="F439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 b="1" sz="2200">
              <a:solidFill>
                <a:srgbClr val="F1F7F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